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50"/>
      <p:bold r:id="rId51"/>
      <p:italic r:id="rId52"/>
      <p:boldItalic r:id="rId53"/>
    </p:embeddedFont>
    <p:embeddedFont>
      <p:font typeface="Georgia" panose="02040502050405020303" pitchFamily="18" charset="0"/>
      <p:regular r:id="rId54"/>
      <p:bold r:id="rId55"/>
      <p:italic r:id="rId56"/>
      <p:boldItalic r:id="rId57"/>
    </p:embeddedFont>
    <p:embeddedFont>
      <p:font typeface="Montserrat" panose="00000500000000000000" pitchFamily="50" charset="0"/>
      <p:regular r:id="rId58"/>
      <p:bold r:id="rId59"/>
      <p:italic r:id="rId60"/>
      <p:boldItalic r:id="rId61"/>
    </p:embeddedFont>
    <p:embeddedFont>
      <p:font typeface="Proxima Nova" panose="020B0604020202020204" charset="0"/>
      <p:regular r:id="rId62"/>
      <p:bold r:id="rId63"/>
      <p:italic r:id="rId64"/>
      <p:boldItalic r:id="rId65"/>
    </p:embeddedFont>
    <p:embeddedFont>
      <p:font typeface="Raleway" pitchFamily="2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gK9qhsQ9BsKZMZcclxD6cBffsL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2E9E6C-8390-4351-A8CE-72568C17E9CF}">
  <a:tblStyle styleId="{1C2E9E6C-8390-4351-A8CE-72568C17E9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62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ee88af0d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bee88af0d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b2558cca1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b2558cca1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bee88af0d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3bee88af0d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bee88af0d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3bee88af0d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bee88af0d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bee88af0d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bee88af0d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3bee88af0d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b2558cca1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3b2558cca1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bee88af0d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3bee88af0d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bee88af0d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3bee88af0d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c834eb125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3c834eb125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be56c3e93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3be56c3e93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c834eb125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3c834eb125f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bee88af0d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3bee88af0d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bee88af0d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3bee88af0d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bee88af0d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3bee88af0d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c834eb125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3c834eb125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b2558cca1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3b2558cca1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bee88af0d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3bee88af0d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b42d1ab7d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3b42d1ab7d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bee88af0d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3bee88af0d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bc4fe74f7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bc4fe74f7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bee88af0d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3bee88af0d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bee88af0d2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3bee88af0d2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bee88af0d2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3bee88af0d2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be76aacd5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3be76aacd5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bee88af0d2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3bee88af0d2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bee88af0d2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3bee88af0d2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bee88af0d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3bee88af0d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bee88af0d2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3bee88af0d2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bee88af0d2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3bee88af0d2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bee88af0d2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3bee88af0d2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7ddd468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87ddd4682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be76aacd5c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g3be76aacd5c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be76aacd5c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3be76aacd5c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bee88af0d2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3bee88af0d2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bee88af0d2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3bee88af0d2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bee88af0d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g3bee88af0d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bee88af0d2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g3bee88af0d2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ab35a42d2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3ab35a42d2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f70a3ec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7f70a3ec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bee88af0d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bee88af0d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bee88af0d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3bee88af0d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e56c3e93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3be56c3e93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bee88af0d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3bee88af0d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All Systems Go!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9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1 Objectives 1-4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bee88af0d2_0_24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#1: Battery Check</a:t>
            </a:r>
            <a:endParaRPr/>
          </a:p>
        </p:txBody>
      </p:sp>
      <p:sp>
        <p:nvSpPr>
          <p:cNvPr id="125" name="Google Shape;125;g3bee88af0d2_0_24"/>
          <p:cNvSpPr txBox="1">
            <a:spLocks noGrp="1"/>
          </p:cNvSpPr>
          <p:nvPr>
            <p:ph type="body" idx="1"/>
          </p:nvPr>
        </p:nvSpPr>
        <p:spPr>
          <a:xfrm>
            <a:off x="428750" y="914100"/>
            <a:ext cx="70815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2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 </a:t>
            </a:r>
            <a:r>
              <a:rPr lang="en" sz="2200" b="1" i="1">
                <a:latin typeface="Proxima Nova"/>
                <a:ea typeface="Proxima Nova"/>
                <a:cs typeface="Proxima Nova"/>
                <a:sym typeface="Proxima Nova"/>
              </a:rPr>
              <a:t>System Power Monitoring</a:t>
            </a:r>
            <a:endParaRPr sz="22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power_is_usb()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function returns 1 if the switch is in USB position and 0 if it is in BATT position.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6" name="Google Shape;126;g3bee88af0d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525" y="2499400"/>
            <a:ext cx="6210200" cy="4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2558cca1a_0_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132" name="Google Shape;132;g3b2558cca1a_0_43"/>
          <p:cNvSpPr txBox="1">
            <a:spLocks noGrp="1"/>
          </p:cNvSpPr>
          <p:nvPr>
            <p:ph type="body" idx="1"/>
          </p:nvPr>
        </p:nvSpPr>
        <p:spPr>
          <a:xfrm>
            <a:off x="311700" y="962525"/>
            <a:ext cx="7063800" cy="3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Try the system functions in the console panel.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console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Put the power switch to BATT.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these two commands: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is the result? Record it in the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3" name="Google Shape;133;g3b2558cca1a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b2558cca1a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550" y="3234003"/>
            <a:ext cx="4002525" cy="6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bee88af0d2_0_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140" name="Google Shape;140;g3bee88af0d2_0_32"/>
          <p:cNvSpPr txBox="1">
            <a:spLocks noGrp="1"/>
          </p:cNvSpPr>
          <p:nvPr>
            <p:ph type="body" idx="1"/>
          </p:nvPr>
        </p:nvSpPr>
        <p:spPr>
          <a:xfrm>
            <a:off x="311700" y="962525"/>
            <a:ext cx="7063800" cy="3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Try the system functions in the console panel.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Put the power switch to USB.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these commands: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is the result? Record it in the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1" name="Google Shape;141;g3bee88af0d2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bee88af0d2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675" y="2754128"/>
            <a:ext cx="4002525" cy="6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bee88af0d2_0_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148" name="Google Shape;148;g3bee88af0d2_0_47"/>
          <p:cNvSpPr txBox="1">
            <a:spLocks noGrp="1"/>
          </p:cNvSpPr>
          <p:nvPr>
            <p:ph type="body" idx="1"/>
          </p:nvPr>
        </p:nvSpPr>
        <p:spPr>
          <a:xfrm>
            <a:off x="311700" y="962525"/>
            <a:ext cx="7063800" cy="3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Try the system functions in the console panel.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Keep the switch in USB.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this command: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is the result for voltage (no load)? Record it in the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9" name="Google Shape;149;g3bee88af0d2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bee88af0d2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950" y="2764975"/>
            <a:ext cx="4641200" cy="52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bee88af0d2_0_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156" name="Google Shape;156;g3bee88af0d2_0_39"/>
          <p:cNvSpPr txBox="1">
            <a:spLocks noGrp="1"/>
          </p:cNvSpPr>
          <p:nvPr>
            <p:ph type="body" idx="1"/>
          </p:nvPr>
        </p:nvSpPr>
        <p:spPr>
          <a:xfrm>
            <a:off x="311700" y="962525"/>
            <a:ext cx="7063800" cy="3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Try the system functions in the console panel.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Keep the switch in USB.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these commands: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is the result for voltage (with load)? Record it in the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7" name="Google Shape;157;g3bee88af0d2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3bee88af0d2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706" y="2737706"/>
            <a:ext cx="3912217" cy="76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bee88af0d2_0_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164" name="Google Shape;164;g3bee88af0d2_0_55"/>
          <p:cNvSpPr txBox="1">
            <a:spLocks noGrp="1"/>
          </p:cNvSpPr>
          <p:nvPr>
            <p:ph type="body" idx="1"/>
          </p:nvPr>
        </p:nvSpPr>
        <p:spPr>
          <a:xfrm>
            <a:off x="311700" y="962525"/>
            <a:ext cx="7063800" cy="3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Try the system functions in the console panel.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Keep the switch in USB.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these commands: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is the result for voltage (no load)? Record it in the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5" name="Google Shape;165;g3bee88af0d2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bee88af0d2_0_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6881" y="2723400"/>
            <a:ext cx="3752924" cy="7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b2558cca1a_0_49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#2: Battery Tester</a:t>
            </a:r>
            <a:endParaRPr/>
          </a:p>
        </p:txBody>
      </p:sp>
      <p:sp>
        <p:nvSpPr>
          <p:cNvPr id="172" name="Google Shape;172;g3b2558cca1a_0_49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3436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Knowing the battery voltage is nice, but what you probably want to know is how much battery life your ‘bot has left.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chart on the next slide was made by a CodeBot.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chart was made by checking pwr_volts() every 5 minutes for many hours, with all LEDs on, until the batteries died.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bee88af0d2_0_65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#2: Battery Tester</a:t>
            </a:r>
            <a:endParaRPr/>
          </a:p>
        </p:txBody>
      </p:sp>
      <p:sp>
        <p:nvSpPr>
          <p:cNvPr id="178" name="Google Shape;178;g3bee88af0d2_0_65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3436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battery discharge curve is not a straight line.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you can make a pretty good estimate of remaining capacity with just a few data points.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9" name="Google Shape;179;g3bee88af0d2_0_65" title="BattGrap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800" y="2330750"/>
            <a:ext cx="4568924" cy="26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bee88af0d2_0_71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#2: Battery Tester</a:t>
            </a:r>
            <a:endParaRPr/>
          </a:p>
        </p:txBody>
      </p:sp>
      <p:sp>
        <p:nvSpPr>
          <p:cNvPr id="185" name="Google Shape;185;g3bee88af0d2_0_71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3436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To keep things simple, the chart shows a straight line between 100% and 0% levels.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6" name="Google Shape;186;g3bee88af0d2_0_71" title="BattLinearGraph.png"/>
          <p:cNvPicPr preferRelativeResize="0"/>
          <p:nvPr/>
        </p:nvPicPr>
        <p:blipFill rotWithShape="1">
          <a:blip r:embed="rId3">
            <a:alphaModFix/>
          </a:blip>
          <a:srcRect b="21611"/>
          <a:stretch/>
        </p:blipFill>
        <p:spPr>
          <a:xfrm>
            <a:off x="3175900" y="1991225"/>
            <a:ext cx="5083176" cy="2656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g3bee88af0d2_0_71"/>
          <p:cNvGraphicFramePr/>
          <p:nvPr/>
        </p:nvGraphicFramePr>
        <p:xfrm>
          <a:off x="863650" y="1991225"/>
          <a:ext cx="1782800" cy="2656350"/>
        </p:xfrm>
        <a:graphic>
          <a:graphicData uri="http://schemas.openxmlformats.org/drawingml/2006/table">
            <a:tbl>
              <a:tblPr>
                <a:noFill/>
                <a:tableStyleId>{1C2E9E6C-8390-4351-A8CE-72568C17E9CF}</a:tableStyleId>
              </a:tblPr>
              <a:tblGrid>
                <a:gridCol w="89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Voltage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Capacity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6v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100%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5.5v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75%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5.0v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50%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4.5v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25%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4.0v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0%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834eb125f_0_6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#2: Battery Tester Algorithm</a:t>
            </a:r>
            <a:endParaRPr/>
          </a:p>
        </p:txBody>
      </p:sp>
      <p:sp>
        <p:nvSpPr>
          <p:cNvPr id="193" name="Google Shape;193;g3c834eb125f_0_65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8522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a function that measures and returns the battery voltage under load.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suitable load is turning on 4 user LEDs during the measurement.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a function that converts the voltage to a float for percentage and then to the corresponding capacity.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data from the chart on the last slide.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Print the input voltage and output (percent).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a main program that tests the functions.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311700" y="973325"/>
            <a:ext cx="66939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9 Lesson 1 log, answer the pre-mission warm-up questions: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some sensors on CodeBot you know how to use?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other information from a CodeBot sensor would you like to have access to?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be56c3e937_0_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199" name="Google Shape;199;g3be56c3e937_0_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671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a new file and name it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BatteryTest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Import the botcore library.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0" name="Google Shape;200;g3be56c3e937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3be56c3e937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955" y="2571750"/>
            <a:ext cx="5060825" cy="14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c834eb125f_0_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07" name="Google Shape;207;g3c834eb125f_0_78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6767100" cy="19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Define a function that reads the volts under load.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8" name="Google Shape;208;g3c834eb125f_0_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c834eb125f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975" y="1984775"/>
            <a:ext cx="5321950" cy="20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bee88af0d2_0_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15" name="Google Shape;215;g3bee88af0d2_0_81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2869500" cy="3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Define a function that converts the voltage to a percent capacity.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Use the table from slide 18.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Print and return the percent (pct).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6" name="Google Shape;216;g3bee88af0d2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4475" y="1068425"/>
            <a:ext cx="4496100" cy="35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bee88af0d2_0_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6875" y="513250"/>
            <a:ext cx="1425425" cy="25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bee88af0d2_0_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23" name="Google Shape;223;g3bee88af0d2_0_89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2869500" cy="3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Write the main program to call the functions and print the current voltage and capacity.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4" name="Google Shape;224;g3bee88af0d2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875" y="513250"/>
            <a:ext cx="1425425" cy="25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3bee88af0d2_0_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2600" y="1068425"/>
            <a:ext cx="4130475" cy="123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bee88af0d2_0_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31" name="Google Shape;231;g3bee88af0d2_0_97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2585100" cy="3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Add test data to the main program.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2" name="Google Shape;232;g3bee88af0d2_0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875" y="513250"/>
            <a:ext cx="1425425" cy="25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bee88af0d2_0_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0325" y="1068425"/>
            <a:ext cx="4237825" cy="36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3bee88af0d2_0_97"/>
          <p:cNvSpPr/>
          <p:nvPr/>
        </p:nvSpPr>
        <p:spPr>
          <a:xfrm>
            <a:off x="2879150" y="2239350"/>
            <a:ext cx="3714600" cy="2505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c834eb125f_0_105"/>
          <p:cNvSpPr txBox="1">
            <a:spLocks noGrp="1"/>
          </p:cNvSpPr>
          <p:nvPr>
            <p:ph type="title"/>
          </p:nvPr>
        </p:nvSpPr>
        <p:spPr>
          <a:xfrm>
            <a:off x="311700" y="25424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40" name="Google Shape;240;g3c834eb125f_0_105"/>
          <p:cNvSpPr txBox="1">
            <a:spLocks noGrp="1"/>
          </p:cNvSpPr>
          <p:nvPr>
            <p:ph type="body" idx="1"/>
          </p:nvPr>
        </p:nvSpPr>
        <p:spPr>
          <a:xfrm>
            <a:off x="311700" y="763125"/>
            <a:ext cx="6859500" cy="4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Leave the power switch set on USB.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Open the console panel.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Record the results of the current load on USB in your mission log.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Switch the power to BATT.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Run the code again.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Record the results for the current load on BATT.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1" name="Google Shape;241;g3c834eb125f_0_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b2558cca1a_0_74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#3: Equations to the Rescue!</a:t>
            </a:r>
            <a:endParaRPr/>
          </a:p>
        </p:txBody>
      </p:sp>
      <p:sp>
        <p:nvSpPr>
          <p:cNvPr id="247" name="Google Shape;247;g3b2558cca1a_0_74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2725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Rather than using a table, maybe a little math can help here!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are approximating the battery voltage decrease as a straight line.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8" name="Google Shape;248;g3b2558cca1a_0_74" title="BattLinearGraph.png"/>
          <p:cNvPicPr preferRelativeResize="0"/>
          <p:nvPr/>
        </p:nvPicPr>
        <p:blipFill rotWithShape="1">
          <a:blip r:embed="rId3">
            <a:alphaModFix/>
          </a:blip>
          <a:srcRect b="21611"/>
          <a:stretch/>
        </p:blipFill>
        <p:spPr>
          <a:xfrm>
            <a:off x="2891525" y="2203800"/>
            <a:ext cx="4574349" cy="23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bee88af0d2_0_107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#3: Equations to the Rescue!</a:t>
            </a:r>
            <a:endParaRPr/>
          </a:p>
        </p:txBody>
      </p:sp>
      <p:sp>
        <p:nvSpPr>
          <p:cNvPr id="254" name="Google Shape;254;g3bee88af0d2_0_107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2725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equation for a line is </a:t>
            </a:r>
            <a:r>
              <a:rPr lang="en" i="1">
                <a:latin typeface="Georgia"/>
                <a:ea typeface="Georgia"/>
                <a:cs typeface="Georgia"/>
                <a:sym typeface="Georgia"/>
              </a:rPr>
              <a:t>y = mx + b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line: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y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the percent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x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the voltage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m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the slope of the line, or </a:t>
            </a:r>
            <a:r>
              <a:rPr lang="en" b="1">
                <a:latin typeface="Georgia"/>
                <a:ea typeface="Georgia"/>
                <a:cs typeface="Georgia"/>
                <a:sym typeface="Georgia"/>
              </a:rPr>
              <a:t>½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b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the y-intercept, or </a:t>
            </a:r>
            <a:r>
              <a:rPr lang="en" b="1">
                <a:latin typeface="Georgia"/>
                <a:ea typeface="Georgia"/>
                <a:cs typeface="Georgia"/>
                <a:sym typeface="Georgia"/>
              </a:rPr>
              <a:t>-2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 the equation of the line is: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b="1">
                <a:latin typeface="Georgia"/>
                <a:ea typeface="Georgia"/>
                <a:cs typeface="Georgia"/>
                <a:sym typeface="Georgia"/>
              </a:rPr>
              <a:t>y = </a:t>
            </a:r>
            <a:r>
              <a:rPr lang="en" sz="1800" b="1">
                <a:latin typeface="Georgia"/>
                <a:ea typeface="Georgia"/>
                <a:cs typeface="Georgia"/>
                <a:sym typeface="Georgia"/>
              </a:rPr>
              <a:t>½ ᐧ x ‒ 2</a:t>
            </a:r>
            <a:endParaRPr sz="18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This can be simplified to: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Georgia"/>
                <a:ea typeface="Georgia"/>
                <a:cs typeface="Georgia"/>
                <a:sym typeface="Georgia"/>
              </a:rPr>
              <a:t>percent = (volts / 2) ‒ 2</a:t>
            </a:r>
            <a:endParaRPr sz="18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5" name="Google Shape;255;g3bee88af0d2_0_107" title="BattLinearGraph.png"/>
          <p:cNvPicPr preferRelativeResize="0"/>
          <p:nvPr/>
        </p:nvPicPr>
        <p:blipFill rotWithShape="1">
          <a:blip r:embed="rId3">
            <a:alphaModFix/>
          </a:blip>
          <a:srcRect b="21611"/>
          <a:stretch/>
        </p:blipFill>
        <p:spPr>
          <a:xfrm>
            <a:off x="5039250" y="1592113"/>
            <a:ext cx="3749349" cy="195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b42d1ab7d6_0_48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261" name="Google Shape;261;g3b42d1ab7d6_0_48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2478600" cy="4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Change the name of batt_table(v) to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batt_level(v)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Delete the if statement inside the function.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2" name="Google Shape;262;g3b42d1ab7d6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7725" y="513250"/>
            <a:ext cx="1404575" cy="25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3b42d1ab7d6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249" y="921174"/>
            <a:ext cx="4676475" cy="35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b42d1ab7d6_0_48"/>
          <p:cNvSpPr/>
          <p:nvPr/>
        </p:nvSpPr>
        <p:spPr>
          <a:xfrm>
            <a:off x="2751250" y="870850"/>
            <a:ext cx="2784900" cy="364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3b42d1ab7d6_0_48"/>
          <p:cNvSpPr/>
          <p:nvPr/>
        </p:nvSpPr>
        <p:spPr>
          <a:xfrm>
            <a:off x="2751250" y="1246050"/>
            <a:ext cx="2784900" cy="2621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" name="Google Shape;266;g3b42d1ab7d6_0_48"/>
          <p:cNvCxnSpPr/>
          <p:nvPr/>
        </p:nvCxnSpPr>
        <p:spPr>
          <a:xfrm>
            <a:off x="2692575" y="1319250"/>
            <a:ext cx="2923500" cy="2537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g3b42d1ab7d6_0_48"/>
          <p:cNvCxnSpPr/>
          <p:nvPr/>
        </p:nvCxnSpPr>
        <p:spPr>
          <a:xfrm flipH="1">
            <a:off x="2843650" y="1266000"/>
            <a:ext cx="2692500" cy="2581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bee88af0d2_0_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273" name="Google Shape;273;g3bee88af0d2_0_116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7095300" cy="4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Calculate the capacity (pct) using the equation of the line.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Add an if statement to keep the pct between 0 and 1.0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4" name="Google Shape;274;g3bee88af0d2_0_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875" y="513250"/>
            <a:ext cx="1425425" cy="25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3bee88af0d2_0_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500" y="2256050"/>
            <a:ext cx="4779325" cy="26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bee88af0d2_0_116"/>
          <p:cNvSpPr/>
          <p:nvPr/>
        </p:nvSpPr>
        <p:spPr>
          <a:xfrm>
            <a:off x="1110775" y="2497050"/>
            <a:ext cx="3207900" cy="1697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bc4fe74f7f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9: All Systems Go!</a:t>
            </a:r>
            <a:endParaRPr/>
          </a:p>
        </p:txBody>
      </p:sp>
      <p:sp>
        <p:nvSpPr>
          <p:cNvPr id="75" name="Google Shape;75;g3bc4fe74f7f_0_1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5464500" cy="3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mission you’ll get to know CodeBot’s internal system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‘bot can measure its own battery voltage and CPU temperature.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And it can sense its orientation as well as impacts and vibration with the accelerometer.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Ah yes, CodeBot is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self-aware!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g3bc4fe74f7f_0_1" title="AllSystemsG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7825" y="1068422"/>
            <a:ext cx="3364475" cy="15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bee88af0d2_0_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282" name="Google Shape;282;g3bee88af0d2_0_128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7095300" cy="4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Change the print statement to “Level” instead of “Table”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3" name="Google Shape;283;g3bee88af0d2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875" y="513250"/>
            <a:ext cx="1425425" cy="25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bee88af0d2_0_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1888" y="1862513"/>
            <a:ext cx="4905375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bee88af0d2_0_128"/>
          <p:cNvSpPr/>
          <p:nvPr/>
        </p:nvSpPr>
        <p:spPr>
          <a:xfrm>
            <a:off x="901900" y="4034375"/>
            <a:ext cx="4980900" cy="319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bee88af0d2_0_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291" name="Google Shape;291;g3bee88af0d2_0_137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2860800" cy="4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the main program, change all the function calls from batt_table() to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batt_level()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2" name="Google Shape;292;g3bee88af0d2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875" y="513250"/>
            <a:ext cx="1425425" cy="25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3bee88af0d2_0_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3825" y="1068425"/>
            <a:ext cx="4083100" cy="351599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3bee88af0d2_0_137"/>
          <p:cNvSpPr/>
          <p:nvPr/>
        </p:nvSpPr>
        <p:spPr>
          <a:xfrm>
            <a:off x="3253825" y="1937225"/>
            <a:ext cx="4083000" cy="319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3bee88af0d2_0_137"/>
          <p:cNvSpPr/>
          <p:nvPr/>
        </p:nvSpPr>
        <p:spPr>
          <a:xfrm>
            <a:off x="3172500" y="2754850"/>
            <a:ext cx="2763600" cy="1892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bee88af0d2_0_147"/>
          <p:cNvSpPr txBox="1">
            <a:spLocks noGrp="1"/>
          </p:cNvSpPr>
          <p:nvPr>
            <p:ph type="title"/>
          </p:nvPr>
        </p:nvSpPr>
        <p:spPr>
          <a:xfrm>
            <a:off x="311700" y="25424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301" name="Google Shape;301;g3bee88af0d2_0_147"/>
          <p:cNvSpPr txBox="1">
            <a:spLocks noGrp="1"/>
          </p:cNvSpPr>
          <p:nvPr>
            <p:ph type="body" idx="1"/>
          </p:nvPr>
        </p:nvSpPr>
        <p:spPr>
          <a:xfrm>
            <a:off x="311700" y="763125"/>
            <a:ext cx="6859500" cy="4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Put the power switch on USB.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Open the console panel.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Record the results of the current load on USB in your mission log.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Switch the power to BATT.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Run the code again.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Record the results for the current load on BATT.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2" name="Google Shape;302;g3bee88af0d2_0_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be76aacd5c_0_110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Battery Indicator Light</a:t>
            </a:r>
            <a:endParaRPr/>
          </a:p>
        </p:txBody>
      </p:sp>
      <p:sp>
        <p:nvSpPr>
          <p:cNvPr id="308" name="Google Shape;308;g3be76aacd5c_0_110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5372100" cy="3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To polish off your battery tester you need a user interface that doesn’t require watching the console.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user interface is a way for a person and machine to communicate.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 a computer, you can use a screen and keyboard.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 a robot, you can use the LEDs.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9" name="Google Shape;309;g3be76aacd5c_0_110" title="battery_leve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875" y="1005315"/>
            <a:ext cx="3067800" cy="2047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bee88af0d2_0_154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Battery Indicator Light</a:t>
            </a:r>
            <a:endParaRPr/>
          </a:p>
        </p:txBody>
      </p:sp>
      <p:sp>
        <p:nvSpPr>
          <p:cNvPr id="315" name="Google Shape;315;g3bee88af0d2_0_154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6051000" cy="4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step adds a useful function you can call when a program starts.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can indicate to the user the battery health.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the battery LED stays lit, it is a warning to change batteries soon.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One blink means the batteries are full.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Two blinks means they are used, but still healthy.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6" name="Google Shape;316;g3bee88af0d2_0_154" title="battery_level.jpg"/>
          <p:cNvPicPr preferRelativeResize="0"/>
          <p:nvPr/>
        </p:nvPicPr>
        <p:blipFill rotWithShape="1">
          <a:blip r:embed="rId3">
            <a:alphaModFix/>
          </a:blip>
          <a:srcRect l="16219"/>
          <a:stretch/>
        </p:blipFill>
        <p:spPr>
          <a:xfrm>
            <a:off x="6566975" y="1005325"/>
            <a:ext cx="2184700" cy="174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bee88af0d2_0_160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Battery Indicator Algorithm</a:t>
            </a:r>
            <a:endParaRPr/>
          </a:p>
        </p:txBody>
      </p:sp>
      <p:sp>
        <p:nvSpPr>
          <p:cNvPr id="322" name="Google Shape;322;g3bee88af0d2_0_160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6868500" cy="4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a new function that: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Uses the returned value of pct to activate a </a:t>
            </a:r>
            <a:br>
              <a:rPr lang="en" sz="2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special battery LED.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red LED is just above the power switch.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Use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leds.pwr(is_on)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to turn on/off the LED.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Blink once if capacity is over 60%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Blink twice if capacity is between 20% and 60%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Leave the LED on if capacity is below 20%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3" name="Google Shape;323;g3bee88af0d2_0_160" title="battery_level.jpg"/>
          <p:cNvPicPr preferRelativeResize="0"/>
          <p:nvPr/>
        </p:nvPicPr>
        <p:blipFill rotWithShape="1">
          <a:blip r:embed="rId3">
            <a:alphaModFix/>
          </a:blip>
          <a:srcRect l="16219"/>
          <a:stretch/>
        </p:blipFill>
        <p:spPr>
          <a:xfrm>
            <a:off x="6860100" y="1005325"/>
            <a:ext cx="1891574" cy="1507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bee88af0d2_0_166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Battery Indicator Algorithm</a:t>
            </a:r>
            <a:endParaRPr/>
          </a:p>
        </p:txBody>
      </p:sp>
      <p:sp>
        <p:nvSpPr>
          <p:cNvPr id="329" name="Google Shape;329;g3bee88af0d2_0_166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6868500" cy="4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You will blink an LED, so you need to sleep() in between on and off.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Import sleep from the time library.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0" name="Google Shape;330;g3bee88af0d2_0_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25" y="2335280"/>
            <a:ext cx="4497300" cy="8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3bee88af0d2_0_166"/>
          <p:cNvSpPr/>
          <p:nvPr/>
        </p:nvSpPr>
        <p:spPr>
          <a:xfrm>
            <a:off x="790875" y="2772525"/>
            <a:ext cx="4585200" cy="426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bee88af0d2_0_174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Battery Indicator Algorithm</a:t>
            </a:r>
            <a:endParaRPr/>
          </a:p>
        </p:txBody>
      </p:sp>
      <p:sp>
        <p:nvSpPr>
          <p:cNvPr id="337" name="Google Shape;337;g3bee88af0d2_0_174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7782300" cy="4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Define a new function with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pct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as the parameter.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First check if the battery is below 20%.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If so, turn on the LED and keep it on.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Then “return” so the function stops and returns to the main program.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8" name="Google Shape;338;g3bee88af0d2_0_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005" y="3033175"/>
            <a:ext cx="4584550" cy="16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bee88af0d2_0_182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Battery Indicator Algorithm</a:t>
            </a:r>
            <a:endParaRPr/>
          </a:p>
        </p:txBody>
      </p:sp>
      <p:sp>
        <p:nvSpPr>
          <p:cNvPr id="344" name="Google Shape;344;g3bee88af0d2_0_182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4513500" cy="4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battery isn’t too low, so check if the battery is above 60%.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If so, assign blinks = 1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Otherwise the percent is between 20% and 60%, so assign blinks = 2.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5" name="Google Shape;345;g3bee88af0d2_0_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529" y="1005325"/>
            <a:ext cx="4184775" cy="321712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3bee88af0d2_0_182"/>
          <p:cNvSpPr/>
          <p:nvPr/>
        </p:nvSpPr>
        <p:spPr>
          <a:xfrm>
            <a:off x="4572000" y="2718125"/>
            <a:ext cx="4106700" cy="1504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bee88af0d2_0_190"/>
          <p:cNvSpPr txBox="1">
            <a:spLocks noGrp="1"/>
          </p:cNvSpPr>
          <p:nvPr>
            <p:ph type="title"/>
          </p:nvPr>
        </p:nvSpPr>
        <p:spPr>
          <a:xfrm>
            <a:off x="311700" y="15976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Battery Indicator Algorithm</a:t>
            </a:r>
            <a:endParaRPr/>
          </a:p>
        </p:txBody>
      </p:sp>
      <p:sp>
        <p:nvSpPr>
          <p:cNvPr id="352" name="Google Shape;352;g3bee88af0d2_0_190"/>
          <p:cNvSpPr txBox="1">
            <a:spLocks noGrp="1"/>
          </p:cNvSpPr>
          <p:nvPr>
            <p:ph type="body" idx="1"/>
          </p:nvPr>
        </p:nvSpPr>
        <p:spPr>
          <a:xfrm>
            <a:off x="311700" y="783175"/>
            <a:ext cx="3411600" cy="42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Add code that blinks the LED, either 1 or 2 times.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Remember to decrement the variable </a:t>
            </a:r>
            <a:r>
              <a:rPr lang="en" sz="2200" i="1">
                <a:latin typeface="Proxima Nova"/>
                <a:ea typeface="Proxima Nova"/>
                <a:cs typeface="Proxima Nova"/>
                <a:sym typeface="Proxima Nova"/>
              </a:rPr>
              <a:t>blinks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3" name="Google Shape;353;g3bee88af0d2_0_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572" y="783186"/>
            <a:ext cx="3579882" cy="42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3bee88af0d2_0_190"/>
          <p:cNvSpPr/>
          <p:nvPr/>
        </p:nvSpPr>
        <p:spPr>
          <a:xfrm>
            <a:off x="3767850" y="3393000"/>
            <a:ext cx="3821100" cy="1610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7ddd4682a_0_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9: All Systems Go!</a:t>
            </a:r>
            <a:endParaRPr/>
          </a:p>
        </p:txBody>
      </p:sp>
      <p:sp>
        <p:nvSpPr>
          <p:cNvPr id="82" name="Google Shape;82;g387ddd4682a_0_8"/>
          <p:cNvSpPr txBox="1">
            <a:spLocks noGrp="1"/>
          </p:cNvSpPr>
          <p:nvPr>
            <p:ph type="body" idx="1"/>
          </p:nvPr>
        </p:nvSpPr>
        <p:spPr>
          <a:xfrm>
            <a:off x="311700" y="1012650"/>
            <a:ext cx="45402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lesson, we will work on the first goal: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 a battery tester so you can tell how much fuel is left in your bot’s tank.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Robot, know thyself!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g387ddd4682a_0_8" title="AllSystemsG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2200" y="1068425"/>
            <a:ext cx="3850100" cy="18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be76aacd5c_0_230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360" name="Google Shape;360;g3be76aacd5c_0_230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6201900" cy="3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Import the sleep function from the time library.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 function for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check_batt()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the code, following the algorithm on slides 37-39.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1" name="Google Shape;361;g3be76aacd5c_0_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be76aacd5c_0_236"/>
          <p:cNvSpPr txBox="1">
            <a:spLocks noGrp="1"/>
          </p:cNvSpPr>
          <p:nvPr>
            <p:ph type="title"/>
          </p:nvPr>
        </p:nvSpPr>
        <p:spPr>
          <a:xfrm>
            <a:off x="205374" y="271194"/>
            <a:ext cx="2904600" cy="24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33"/>
              <a:buFont typeface="Arial"/>
              <a:buNone/>
            </a:pPr>
            <a:r>
              <a:rPr lang="en"/>
              <a:t>Objective #4 Activity Code</a:t>
            </a:r>
            <a:endParaRPr/>
          </a:p>
        </p:txBody>
      </p:sp>
      <p:pic>
        <p:nvPicPr>
          <p:cNvPr id="367" name="Google Shape;367;g3be76aacd5c_0_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3be76aacd5c_0_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9750" y="271200"/>
            <a:ext cx="3953025" cy="46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bee88af0d2_0_199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374" name="Google Shape;374;g3bee88af0d2_0_199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6201900" cy="3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the main program, add a function call to check_batt().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75" name="Google Shape;375;g3bee88af0d2_0_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3bee88af0d2_0_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650" y="2222350"/>
            <a:ext cx="4483275" cy="16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3bee88af0d2_0_199"/>
          <p:cNvSpPr/>
          <p:nvPr/>
        </p:nvSpPr>
        <p:spPr>
          <a:xfrm>
            <a:off x="755325" y="3510075"/>
            <a:ext cx="3927900" cy="346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bee88af0d2_0_207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383" name="Google Shape;383;g3bee88af0d2_0_207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6201900" cy="3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console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Switch the power to BATT.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Record the result in the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Switch the power to USB.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Record the result in the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4" name="Google Shape;384;g3bee88af0d2_0_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bee88af0d2_0_215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390" name="Google Shape;390;g3bee88af0d2_0_215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6201900" cy="3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the main program for test data.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run the code again and record the results.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91" name="Google Shape;391;g3bee88af0d2_0_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3bee88af0d2_0_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217" y="2656375"/>
            <a:ext cx="5288875" cy="18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3bee88af0d2_0_215"/>
          <p:cNvSpPr/>
          <p:nvPr/>
        </p:nvSpPr>
        <p:spPr>
          <a:xfrm>
            <a:off x="719800" y="2999100"/>
            <a:ext cx="4167600" cy="747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bee88af0d2_0_224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399" name="Google Shape;399;g3bee88af0d2_0_224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6358200" cy="3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test case data in the table.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 for each test case and record the results.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the last test case, choose your own voltage.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Compare your results with other students.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0" name="Google Shape;400;g3bee88af0d2_0_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ab35a42d29_0_114"/>
          <p:cNvSpPr txBox="1">
            <a:spLocks noGrp="1"/>
          </p:cNvSpPr>
          <p:nvPr>
            <p:ph type="title"/>
          </p:nvPr>
        </p:nvSpPr>
        <p:spPr>
          <a:xfrm>
            <a:off x="404725" y="513150"/>
            <a:ext cx="8141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</a:t>
            </a:r>
            <a:endParaRPr/>
          </a:p>
        </p:txBody>
      </p:sp>
      <p:sp>
        <p:nvSpPr>
          <p:cNvPr id="406" name="Google Shape;406;g3ab35a42d29_0_114"/>
          <p:cNvSpPr txBox="1">
            <a:spLocks noGrp="1"/>
          </p:cNvSpPr>
          <p:nvPr>
            <p:ph type="body" idx="1"/>
          </p:nvPr>
        </p:nvSpPr>
        <p:spPr>
          <a:xfrm>
            <a:off x="404735" y="1033458"/>
            <a:ext cx="56679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user LEDs as a battery indicator. Turn on all LEDs for full power, and decrease the LEDs as the calculated percent decreases. When all LEDs are off, the batteries are close to dead.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7" name="Google Shape;407;g3ab35a42d29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2000" y="790981"/>
            <a:ext cx="2859600" cy="2032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3"/>
          <p:cNvSpPr txBox="1">
            <a:spLocks noGrp="1"/>
          </p:cNvSpPr>
          <p:nvPr>
            <p:ph type="title"/>
          </p:nvPr>
        </p:nvSpPr>
        <p:spPr>
          <a:xfrm>
            <a:off x="422850" y="335875"/>
            <a:ext cx="8409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413" name="Google Shape;413;p13"/>
          <p:cNvSpPr txBox="1">
            <a:spLocks noGrp="1"/>
          </p:cNvSpPr>
          <p:nvPr>
            <p:ph type="body" idx="1"/>
          </p:nvPr>
        </p:nvSpPr>
        <p:spPr>
          <a:xfrm>
            <a:off x="422850" y="869975"/>
            <a:ext cx="60168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9 Lesson 1 Log: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could you use the battery tester functions with other CodeBot programs?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414" name="Google Shape;41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f70a3ec4e_0_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Battery Check</a:t>
            </a:r>
            <a:endParaRPr/>
          </a:p>
        </p:txBody>
      </p:sp>
      <p:sp>
        <p:nvSpPr>
          <p:cNvPr id="89" name="Google Shape;89;g37f70a3ec4e_0_2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3885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it comes to monitoring the state of your hardware,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battery level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one of the most critical items to track.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CodeBot’s system sensors give your ‘bot the tools to monitor its battery voltage.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Understanding how the sensors work is the first step to figuring out how much “fuel” is left in your bot’s tank.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g37f70a3ec4e_0_24" title="BattLevel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1725" y="959275"/>
            <a:ext cx="1587399" cy="330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bee88af0d2_0_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Battery Check</a:t>
            </a:r>
            <a:endParaRPr/>
          </a:p>
        </p:txBody>
      </p:sp>
      <p:sp>
        <p:nvSpPr>
          <p:cNvPr id="96" name="Google Shape;96;g3bee88af0d2_0_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3885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Typical AA alkaline batteries provide 1.5 volts per cell when fresh.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CodeBot has 4 batteries in series, wired as shown.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Voltages in series add, so the total voltage of brand-new batteries 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g3bee88af0d2_0_3" title="BotBatts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7050" y="959275"/>
            <a:ext cx="2139000" cy="215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3bee88af0d2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175" y="3655877"/>
            <a:ext cx="3595850" cy="48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bee88af0d2_0_1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Battery Check</a:t>
            </a:r>
            <a:endParaRPr/>
          </a:p>
        </p:txBody>
      </p:sp>
      <p:sp>
        <p:nvSpPr>
          <p:cNvPr id="104" name="Google Shape;104;g3bee88af0d2_0_1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3885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As batteries use up their capacity, their voltage decreases.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Due to battery chemistry, you’ll see the full drop in voltage only when the batteries are under load.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means they are doing something, like lighting up LEDs or running motors.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5" name="Google Shape;105;g3bee88af0d2_0_11" title="BattLevel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1725" y="959275"/>
            <a:ext cx="1587399" cy="330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e56c3e937_0_41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#1: Battery Check</a:t>
            </a:r>
            <a:endParaRPr/>
          </a:p>
        </p:txBody>
      </p:sp>
      <p:sp>
        <p:nvSpPr>
          <p:cNvPr id="111" name="Google Shape;111;g3be56c3e937_0_41"/>
          <p:cNvSpPr txBox="1">
            <a:spLocks noGrp="1"/>
          </p:cNvSpPr>
          <p:nvPr>
            <p:ph type="body" idx="1"/>
          </p:nvPr>
        </p:nvSpPr>
        <p:spPr>
          <a:xfrm>
            <a:off x="428750" y="914100"/>
            <a:ext cx="70815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2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 </a:t>
            </a:r>
            <a:r>
              <a:rPr lang="en" sz="2200" b="1" i="1">
                <a:latin typeface="Proxima Nova"/>
                <a:ea typeface="Proxima Nova"/>
                <a:cs typeface="Proxima Nova"/>
                <a:sym typeface="Proxima Nova"/>
              </a:rPr>
              <a:t>System Power Monitoring</a:t>
            </a:r>
            <a:endParaRPr sz="22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botcore library system has two functions that allow CodeBot to check the status of its power supply.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power_volts()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function returns a float for the power supply voltage.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It can come from the USB or from the battery pack.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This depends on the position of the power switch.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2" name="Google Shape;112;g3be56c3e937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525" y="3958025"/>
            <a:ext cx="5280750" cy="5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bee88af0d2_0_18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#1: Battery Check</a:t>
            </a:r>
            <a:endParaRPr/>
          </a:p>
        </p:txBody>
      </p:sp>
      <p:sp>
        <p:nvSpPr>
          <p:cNvPr id="118" name="Google Shape;118;g3bee88af0d2_0_18"/>
          <p:cNvSpPr txBox="1">
            <a:spLocks noGrp="1"/>
          </p:cNvSpPr>
          <p:nvPr>
            <p:ph type="body" idx="1"/>
          </p:nvPr>
        </p:nvSpPr>
        <p:spPr>
          <a:xfrm>
            <a:off x="428750" y="914100"/>
            <a:ext cx="70815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2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 </a:t>
            </a:r>
            <a:r>
              <a:rPr lang="en" sz="2200" b="1" i="1">
                <a:latin typeface="Proxima Nova"/>
                <a:ea typeface="Proxima Nova"/>
                <a:cs typeface="Proxima Nova"/>
                <a:sym typeface="Proxima Nova"/>
              </a:rPr>
              <a:t>System Power Monitoring</a:t>
            </a:r>
            <a:endParaRPr sz="22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Even when connected to the USB port, you can set the switch to BATT and draw its power from the battery pack instead of USB.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USB chargers typically supply about 5 volts.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9" name="Google Shape;119;g3bee88af0d2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825" y="3158275"/>
            <a:ext cx="5280750" cy="5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1975</Words>
  <Application>Microsoft Office PowerPoint</Application>
  <PresentationFormat>On-screen Show (16:9)</PresentationFormat>
  <Paragraphs>246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Montserrat</vt:lpstr>
      <vt:lpstr>Calibri</vt:lpstr>
      <vt:lpstr>Georgia</vt:lpstr>
      <vt:lpstr>Consolas</vt:lpstr>
      <vt:lpstr>Proxima Nova</vt:lpstr>
      <vt:lpstr>Raleway</vt:lpstr>
      <vt:lpstr>Arial</vt:lpstr>
      <vt:lpstr>Plum</vt:lpstr>
      <vt:lpstr>All Systems Go!</vt:lpstr>
      <vt:lpstr>Pre-Mission Warm-Up</vt:lpstr>
      <vt:lpstr>Mission 9: All Systems Go!</vt:lpstr>
      <vt:lpstr>Mission 9: All Systems Go!</vt:lpstr>
      <vt:lpstr>Objective #1: Battery Check</vt:lpstr>
      <vt:lpstr>Objective #1: Battery Check</vt:lpstr>
      <vt:lpstr>Objective #1: Battery Check</vt:lpstr>
      <vt:lpstr>Objective #1: Battery Check</vt:lpstr>
      <vt:lpstr>Objective #1: Battery Check</vt:lpstr>
      <vt:lpstr>Objective #1: Battery Check</vt:lpstr>
      <vt:lpstr>Objective #1 Activity</vt:lpstr>
      <vt:lpstr>Objective #1 Activity</vt:lpstr>
      <vt:lpstr>Objective #1 Activity</vt:lpstr>
      <vt:lpstr>Objective #1 Activity</vt:lpstr>
      <vt:lpstr>Objective #1 Activity</vt:lpstr>
      <vt:lpstr>Objective #2: Battery Tester</vt:lpstr>
      <vt:lpstr>Objective #2: Battery Tester</vt:lpstr>
      <vt:lpstr>Objective #2: Battery Tester</vt:lpstr>
      <vt:lpstr>Objective #2: Battery Tester Algorithm</vt:lpstr>
      <vt:lpstr>Objective #2 Activity</vt:lpstr>
      <vt:lpstr>Objective #2 Activity</vt:lpstr>
      <vt:lpstr>Objective #2 Activity</vt:lpstr>
      <vt:lpstr>Objective #2 Activity</vt:lpstr>
      <vt:lpstr>Objective #2 Activity</vt:lpstr>
      <vt:lpstr>Objective #2 Activity</vt:lpstr>
      <vt:lpstr>Objective #3: Equations to the Rescue!</vt:lpstr>
      <vt:lpstr>Objective #3: Equations to the Rescue!</vt:lpstr>
      <vt:lpstr>Objective #3 Activity</vt:lpstr>
      <vt:lpstr>Objective #3 Activity</vt:lpstr>
      <vt:lpstr>Objective #3 Activity</vt:lpstr>
      <vt:lpstr>Objective #3 Activity</vt:lpstr>
      <vt:lpstr>Objective #3 Activity</vt:lpstr>
      <vt:lpstr>Objective #4: Battery Indicator Light</vt:lpstr>
      <vt:lpstr>Objective #4: Battery Indicator Light</vt:lpstr>
      <vt:lpstr>Objective #4: Battery Indicator Algorithm</vt:lpstr>
      <vt:lpstr>Objective #4: Battery Indicator Algorithm</vt:lpstr>
      <vt:lpstr>Objective #4: Battery Indicator Algorithm</vt:lpstr>
      <vt:lpstr>Objective #4: Battery Indicator Algorithm</vt:lpstr>
      <vt:lpstr>Objective #4: Battery Indicator Algorithm</vt:lpstr>
      <vt:lpstr>Objective #4 Activity</vt:lpstr>
      <vt:lpstr>Objective #4 Activity Code</vt:lpstr>
      <vt:lpstr>Objective #4 Activity</vt:lpstr>
      <vt:lpstr>Objective #4 Activity</vt:lpstr>
      <vt:lpstr>Objective #4 Activity</vt:lpstr>
      <vt:lpstr>Objective #4 Activity</vt:lpstr>
      <vt:lpstr>Extension</vt:lpstr>
      <vt:lpstr>Post-Mission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2026-02-23T00:45:32Z</dcterms:modified>
</cp:coreProperties>
</file>